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71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1434/01/06</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1434/01/06</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060848"/>
            <a:ext cx="7772400" cy="1829761"/>
          </a:xfrm>
        </p:spPr>
        <p:txBody>
          <a:bodyPr>
            <a:noAutofit/>
          </a:bodyPr>
          <a:lstStyle/>
          <a:p>
            <a:pPr algn="ctr">
              <a:lnSpc>
                <a:spcPct val="200000"/>
              </a:lnSpc>
            </a:pPr>
            <a:r>
              <a:rPr lang="fa-IR" sz="4400" dirty="0" smtClean="0">
                <a:cs typeface="+mj-cs"/>
              </a:rPr>
              <a:t>افسردگي</a:t>
            </a:r>
            <a:endParaRPr lang="fa-IR" sz="4400" dirty="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a:lnSpc>
                <a:spcPct val="200000"/>
              </a:lnSpc>
              <a:buNone/>
            </a:pPr>
            <a:r>
              <a:rPr lang="fa-IR" sz="2000" b="1" dirty="0" smtClean="0">
                <a:cs typeface="+mj-cs"/>
              </a:rPr>
              <a:t>منابع : </a:t>
            </a:r>
            <a:endParaRPr lang="en-US" sz="2000" dirty="0" smtClean="0">
              <a:cs typeface="+mj-cs"/>
            </a:endParaRPr>
          </a:p>
          <a:p>
            <a:pPr>
              <a:lnSpc>
                <a:spcPct val="200000"/>
              </a:lnSpc>
              <a:buNone/>
            </a:pPr>
            <a:r>
              <a:rPr lang="fa-IR" sz="2000" b="1" dirty="0" smtClean="0">
                <a:cs typeface="+mj-cs"/>
              </a:rPr>
              <a:t>روانشناسی کاپلان </a:t>
            </a:r>
            <a:endParaRPr lang="en-US" sz="2000" dirty="0" smtClean="0">
              <a:cs typeface="+mj-cs"/>
            </a:endParaRPr>
          </a:p>
          <a:p>
            <a:pPr>
              <a:lnSpc>
                <a:spcPct val="200000"/>
              </a:lnSpc>
              <a:buNone/>
            </a:pPr>
            <a:r>
              <a:rPr lang="fa-IR" sz="2000" b="1" dirty="0" smtClean="0">
                <a:cs typeface="+mj-cs"/>
              </a:rPr>
              <a:t>روان پرستاری </a:t>
            </a:r>
            <a:endParaRPr lang="en-US" sz="2000" dirty="0" smtClean="0">
              <a:cs typeface="+mj-cs"/>
            </a:endParaRPr>
          </a:p>
          <a:p>
            <a:pPr>
              <a:lnSpc>
                <a:spcPct val="200000"/>
              </a:lnSpc>
              <a:buNone/>
            </a:pPr>
            <a:r>
              <a:rPr lang="fa-IR" sz="2000" b="1" dirty="0" smtClean="0">
                <a:cs typeface="+mj-cs"/>
              </a:rPr>
              <a:t>(مؤلفان:  محسن کوشان – سعید واقعی ) </a:t>
            </a:r>
            <a:endParaRPr lang="en-US" sz="2000" dirty="0" smtClean="0">
              <a:cs typeface="+mj-cs"/>
            </a:endParaRPr>
          </a:p>
          <a:p>
            <a:pPr>
              <a:lnSpc>
                <a:spcPct val="200000"/>
              </a:lnSpc>
              <a:buNone/>
            </a:pPr>
            <a:r>
              <a:rPr lang="fa-IR" sz="2000" b="1" dirty="0" smtClean="0">
                <a:cs typeface="+mj-cs"/>
              </a:rPr>
              <a:t>روانشناسی عمومی، دکتر حمزه گنجی </a:t>
            </a:r>
            <a:endParaRPr lang="fa-IR" sz="2000" dirty="0">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a:lnSpc>
                <a:spcPct val="200000"/>
              </a:lnSpc>
            </a:pPr>
            <a:r>
              <a:rPr lang="fa-IR" sz="2000" b="1" dirty="0" smtClean="0">
                <a:cs typeface="+mj-cs"/>
              </a:rPr>
              <a:t>مقدمه : </a:t>
            </a:r>
            <a:endParaRPr lang="en-US" sz="2000" b="1" dirty="0" smtClean="0">
              <a:cs typeface="+mj-cs"/>
            </a:endParaRPr>
          </a:p>
          <a:p>
            <a:pPr>
              <a:lnSpc>
                <a:spcPct val="200000"/>
              </a:lnSpc>
            </a:pPr>
            <a:r>
              <a:rPr lang="fa-IR" sz="2000" dirty="0" smtClean="0">
                <a:cs typeface="+mj-cs"/>
              </a:rPr>
              <a:t>حالت هیجانی درونی مستمر در انسان را خلق گویند و عاطفه تظاهر بیرونی محتوای هیجانی است که در رفتار انسان دیده می شود. خلق در یک فرد ممکن است طبیعی، پایین بصورت افسردگی یا بالا بصورت سرخوشی باشد. اینگونه تغییرات خلقی در همه انسانها وجود دارد، منتها زودگذر است. افسردگی زمانی است که خلق پایین است . تجربیات روزمره نشانگر این مسئله است که اختلالات افسردگی اغلب بدنبال حوادث استرس زای زندگی ایجاد می شود. </a:t>
            </a:r>
            <a:endParaRPr lang="fa-IR" sz="2000" dirty="0">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fontScale="70000" lnSpcReduction="20000"/>
          </a:bodyPr>
          <a:lstStyle/>
          <a:p>
            <a:pPr>
              <a:lnSpc>
                <a:spcPct val="200000"/>
              </a:lnSpc>
            </a:pPr>
            <a:r>
              <a:rPr lang="fa-IR" sz="2000" b="1" dirty="0" smtClean="0">
                <a:cs typeface="+mj-cs"/>
              </a:rPr>
              <a:t>علائم افسردگی : </a:t>
            </a:r>
            <a:endParaRPr lang="en-US" sz="2000" dirty="0" smtClean="0">
              <a:cs typeface="+mj-cs"/>
            </a:endParaRPr>
          </a:p>
          <a:p>
            <a:pPr>
              <a:lnSpc>
                <a:spcPct val="200000"/>
              </a:lnSpc>
            </a:pPr>
            <a:r>
              <a:rPr lang="fa-IR" sz="2000" dirty="0" smtClean="0">
                <a:cs typeface="+mj-cs"/>
              </a:rPr>
              <a:t>1) عدم لذت (ناتوانایی احساس لذت) </a:t>
            </a:r>
            <a:endParaRPr lang="en-US" sz="2000" dirty="0" smtClean="0">
              <a:cs typeface="+mj-cs"/>
            </a:endParaRPr>
          </a:p>
          <a:p>
            <a:pPr>
              <a:lnSpc>
                <a:spcPct val="200000"/>
              </a:lnSpc>
            </a:pPr>
            <a:r>
              <a:rPr lang="fa-IR" sz="2000" dirty="0" smtClean="0">
                <a:cs typeface="+mj-cs"/>
              </a:rPr>
              <a:t>2) کناره گیری از دوستان و خانواده </a:t>
            </a:r>
            <a:endParaRPr lang="en-US" sz="2000" dirty="0" smtClean="0">
              <a:cs typeface="+mj-cs"/>
            </a:endParaRPr>
          </a:p>
          <a:p>
            <a:pPr>
              <a:lnSpc>
                <a:spcPct val="200000"/>
              </a:lnSpc>
            </a:pPr>
            <a:r>
              <a:rPr lang="fa-IR" sz="2000" dirty="0" smtClean="0">
                <a:cs typeface="+mj-cs"/>
              </a:rPr>
              <a:t>3) فقدان انگیزش </a:t>
            </a:r>
            <a:endParaRPr lang="en-US" sz="2000" dirty="0" smtClean="0">
              <a:cs typeface="+mj-cs"/>
            </a:endParaRPr>
          </a:p>
          <a:p>
            <a:pPr>
              <a:lnSpc>
                <a:spcPct val="200000"/>
              </a:lnSpc>
            </a:pPr>
            <a:r>
              <a:rPr lang="fa-IR" sz="2000" dirty="0" smtClean="0">
                <a:cs typeface="+mj-cs"/>
              </a:rPr>
              <a:t>4) بی اشتهایی و کاهش وزن </a:t>
            </a:r>
            <a:endParaRPr lang="en-US" sz="2000" dirty="0" smtClean="0">
              <a:cs typeface="+mj-cs"/>
            </a:endParaRPr>
          </a:p>
          <a:p>
            <a:pPr>
              <a:lnSpc>
                <a:spcPct val="200000"/>
              </a:lnSpc>
            </a:pPr>
            <a:r>
              <a:rPr lang="fa-IR" sz="2000" dirty="0" smtClean="0">
                <a:cs typeface="+mj-cs"/>
              </a:rPr>
              <a:t>5) پرخوری و افزایش وزن </a:t>
            </a:r>
            <a:endParaRPr lang="en-US" sz="2000" dirty="0" smtClean="0">
              <a:cs typeface="+mj-cs"/>
            </a:endParaRPr>
          </a:p>
          <a:p>
            <a:pPr>
              <a:lnSpc>
                <a:spcPct val="200000"/>
              </a:lnSpc>
            </a:pPr>
            <a:r>
              <a:rPr lang="fa-IR" sz="2000" dirty="0" smtClean="0">
                <a:cs typeface="+mj-cs"/>
              </a:rPr>
              <a:t>6) اختلال قاعدگی </a:t>
            </a:r>
            <a:endParaRPr lang="en-US" sz="2000" dirty="0" smtClean="0">
              <a:cs typeface="+mj-cs"/>
            </a:endParaRPr>
          </a:p>
          <a:p>
            <a:pPr>
              <a:lnSpc>
                <a:spcPct val="200000"/>
              </a:lnSpc>
            </a:pPr>
            <a:r>
              <a:rPr lang="fa-IR" sz="2000" dirty="0" smtClean="0">
                <a:cs typeface="+mj-cs"/>
              </a:rPr>
              <a:t>7) خستگی پذیری و سطح انرژی پایین (97% بیماران) </a:t>
            </a:r>
            <a:endParaRPr lang="en-US" sz="2000" dirty="0" smtClean="0">
              <a:cs typeface="+mj-cs"/>
            </a:endParaRPr>
          </a:p>
          <a:p>
            <a:pPr>
              <a:lnSpc>
                <a:spcPct val="200000"/>
              </a:lnSpc>
            </a:pPr>
            <a:r>
              <a:rPr lang="fa-IR" sz="2000" dirty="0" smtClean="0">
                <a:cs typeface="+mj-cs"/>
              </a:rPr>
              <a:t>8)سحرخیزی </a:t>
            </a:r>
            <a:endParaRPr lang="en-US" sz="2000" dirty="0" smtClean="0">
              <a:cs typeface="+mj-cs"/>
            </a:endParaRPr>
          </a:p>
          <a:p>
            <a:pPr>
              <a:lnSpc>
                <a:spcPct val="200000"/>
              </a:lnSpc>
            </a:pPr>
            <a:r>
              <a:rPr lang="fa-IR" sz="2000" dirty="0" smtClean="0">
                <a:cs typeface="+mj-cs"/>
              </a:rPr>
              <a:t>9) یبوست </a:t>
            </a:r>
            <a:endParaRPr lang="en-US" sz="2000" dirty="0" smtClean="0">
              <a:cs typeface="+mj-cs"/>
            </a:endParaRPr>
          </a:p>
          <a:p>
            <a:pPr>
              <a:lnSpc>
                <a:spcPct val="200000"/>
              </a:lnSpc>
            </a:pPr>
            <a:r>
              <a:rPr lang="fa-IR" sz="2000" dirty="0" smtClean="0">
                <a:cs typeface="+mj-cs"/>
              </a:rPr>
              <a:t>10) خشکی دهان </a:t>
            </a:r>
            <a:endParaRPr lang="en-US" sz="2000" dirty="0" smtClean="0">
              <a:cs typeface="+mj-cs"/>
            </a:endParaRPr>
          </a:p>
          <a:p>
            <a:pPr>
              <a:lnSpc>
                <a:spcPct val="200000"/>
              </a:lnSpc>
            </a:pPr>
            <a:r>
              <a:rPr lang="fa-IR" sz="2000" dirty="0" smtClean="0">
                <a:cs typeface="+mj-cs"/>
              </a:rPr>
              <a:t>11) سردرد</a:t>
            </a:r>
            <a:endParaRPr lang="en-US" sz="2000" dirty="0" smtClean="0">
              <a:cs typeface="+mj-cs"/>
            </a:endParaRPr>
          </a:p>
          <a:p>
            <a:pPr>
              <a:lnSpc>
                <a:spcPct val="200000"/>
              </a:lnSpc>
            </a:pPr>
            <a:endParaRPr lang="fa-IR" sz="2000" dirty="0">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a:lnSpc>
                <a:spcPct val="200000"/>
              </a:lnSpc>
            </a:pPr>
            <a:r>
              <a:rPr lang="fa-IR" sz="2000" b="1" dirty="0" smtClean="0">
                <a:cs typeface="+mj-cs"/>
              </a:rPr>
              <a:t>علائم بالینی مربوط به افسردگی : </a:t>
            </a:r>
            <a:endParaRPr lang="en-US" sz="2000" dirty="0" smtClean="0">
              <a:cs typeface="+mj-cs"/>
            </a:endParaRPr>
          </a:p>
          <a:p>
            <a:pPr>
              <a:lnSpc>
                <a:spcPct val="200000"/>
              </a:lnSpc>
            </a:pPr>
            <a:r>
              <a:rPr lang="fa-IR" sz="2000" dirty="0" smtClean="0">
                <a:cs typeface="+mj-cs"/>
              </a:rPr>
              <a:t>علائم اساسی و کلیدی افسردگی، خلق افسرده و فقدان علاقه و لذت می باشد که بیمار آن را بصورت احساسی غم و اندوه، نومیدی، غمگینی و بی ارزشی اظهار می کند. </a:t>
            </a:r>
            <a:endParaRPr lang="en-US" sz="2000" dirty="0" smtClean="0">
              <a:cs typeface="+mj-cs"/>
            </a:endParaRPr>
          </a:p>
          <a:p>
            <a:pPr>
              <a:lnSpc>
                <a:spcPct val="200000"/>
              </a:lnSpc>
            </a:pPr>
            <a:r>
              <a:rPr lang="fa-IR" sz="2000" b="1" dirty="0" smtClean="0">
                <a:cs typeface="+mj-cs"/>
              </a:rPr>
              <a:t>خلق افسرده : </a:t>
            </a:r>
            <a:endParaRPr lang="en-US" sz="2000" dirty="0" smtClean="0">
              <a:cs typeface="+mj-cs"/>
            </a:endParaRPr>
          </a:p>
          <a:p>
            <a:pPr>
              <a:lnSpc>
                <a:spcPct val="200000"/>
              </a:lnSpc>
            </a:pPr>
            <a:r>
              <a:rPr lang="fa-IR" sz="2000" dirty="0" smtClean="0">
                <a:cs typeface="+mj-cs"/>
              </a:rPr>
              <a:t>خلق افسرده با غمگینی معمولی فرق دارد. خلق افسرده حتی بعد از شنیدن خبرهای خوب نیز بهبود نمی یابد. </a:t>
            </a:r>
            <a:endParaRPr lang="en-US" sz="2000" dirty="0" smtClean="0">
              <a:cs typeface="+mj-cs"/>
            </a:endParaRPr>
          </a:p>
          <a:p>
            <a:pPr>
              <a:lnSpc>
                <a:spcPct val="200000"/>
              </a:lnSpc>
            </a:pPr>
            <a:r>
              <a:rPr lang="fa-IR" sz="2000" b="1" dirty="0" smtClean="0">
                <a:cs typeface="+mj-cs"/>
              </a:rPr>
              <a:t>فقدان علاقه و لذت : </a:t>
            </a:r>
            <a:endParaRPr lang="en-US" sz="2000" dirty="0" smtClean="0">
              <a:cs typeface="+mj-cs"/>
            </a:endParaRPr>
          </a:p>
          <a:p>
            <a:pPr>
              <a:lnSpc>
                <a:spcPct val="200000"/>
              </a:lnSpc>
            </a:pPr>
            <a:r>
              <a:rPr lang="fa-IR" sz="2000" dirty="0" smtClean="0">
                <a:cs typeface="+mj-cs"/>
              </a:rPr>
              <a:t>عدم اشتیاق برای فعالیت و سرگرمی هایی که قبلاً بیمار از آنها لذت می برده است. </a:t>
            </a:r>
            <a:endParaRPr lang="fa-IR" sz="2000" dirty="0">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lnSpcReduction="10000"/>
          </a:bodyPr>
          <a:lstStyle/>
          <a:p>
            <a:pPr>
              <a:lnSpc>
                <a:spcPct val="200000"/>
              </a:lnSpc>
              <a:buNone/>
            </a:pPr>
            <a:r>
              <a:rPr lang="fa-IR" sz="2000" b="1" dirty="0" smtClean="0">
                <a:cs typeface="+mj-cs"/>
              </a:rPr>
              <a:t>ظاهر : </a:t>
            </a:r>
            <a:endParaRPr lang="en-US" sz="2000" dirty="0" smtClean="0">
              <a:cs typeface="+mj-cs"/>
            </a:endParaRPr>
          </a:p>
          <a:p>
            <a:pPr>
              <a:lnSpc>
                <a:spcPct val="200000"/>
              </a:lnSpc>
            </a:pPr>
            <a:r>
              <a:rPr lang="fa-IR" sz="2000" dirty="0" smtClean="0">
                <a:cs typeface="+mj-cs"/>
              </a:rPr>
              <a:t>ظاهر بیمار نیز مشخص کننده افسردگی است . ممکن است به لباس و آرایش خود توجهی نکند، حالت چهره با پایین بودن گوشه های دهان و چروک شدن پیشانی همراه است . پلک زدن کم، سرمایل به پایین و نگاه به پایین خیره شده است. </a:t>
            </a:r>
            <a:endParaRPr lang="en-US" sz="2000" dirty="0" smtClean="0">
              <a:cs typeface="+mj-cs"/>
            </a:endParaRPr>
          </a:p>
          <a:p>
            <a:pPr>
              <a:lnSpc>
                <a:spcPct val="200000"/>
              </a:lnSpc>
              <a:buNone/>
            </a:pPr>
            <a:r>
              <a:rPr lang="fa-IR" sz="2000" b="1" dirty="0" smtClean="0">
                <a:cs typeface="+mj-cs"/>
              </a:rPr>
              <a:t>کاهش انرژی : </a:t>
            </a:r>
            <a:endParaRPr lang="en-US" sz="2000" dirty="0" smtClean="0">
              <a:cs typeface="+mj-cs"/>
            </a:endParaRPr>
          </a:p>
          <a:p>
            <a:pPr>
              <a:lnSpc>
                <a:spcPct val="200000"/>
              </a:lnSpc>
            </a:pPr>
            <a:r>
              <a:rPr lang="fa-IR" sz="2000" dirty="0" smtClean="0">
                <a:cs typeface="+mj-cs"/>
              </a:rPr>
              <a:t>97% بیماران از کاهش انرژی رنج می برند. </a:t>
            </a:r>
            <a:endParaRPr lang="en-US" sz="2000" dirty="0" smtClean="0">
              <a:cs typeface="+mj-cs"/>
            </a:endParaRPr>
          </a:p>
          <a:p>
            <a:pPr>
              <a:lnSpc>
                <a:spcPct val="200000"/>
              </a:lnSpc>
              <a:buNone/>
            </a:pPr>
            <a:r>
              <a:rPr lang="fa-IR" sz="2000" b="1" dirty="0" smtClean="0">
                <a:cs typeface="+mj-cs"/>
              </a:rPr>
              <a:t>کندی روانی حرکتی : </a:t>
            </a:r>
            <a:endParaRPr lang="en-US" sz="2000" dirty="0" smtClean="0">
              <a:cs typeface="+mj-cs"/>
            </a:endParaRPr>
          </a:p>
          <a:p>
            <a:pPr>
              <a:lnSpc>
                <a:spcPct val="200000"/>
              </a:lnSpc>
            </a:pPr>
            <a:r>
              <a:rPr lang="fa-IR" sz="2000" dirty="0" smtClean="0">
                <a:cs typeface="+mj-cs"/>
              </a:rPr>
              <a:t>بیماران افسرده به کندی راه می روند . تکلم آنها کند است و مکث های طولانی دارند. بعضی از آنها بیقرار و آشفته اند. </a:t>
            </a:r>
            <a:endParaRPr lang="en-US" sz="2000" dirty="0" smtClean="0">
              <a:cs typeface="+mj-cs"/>
            </a:endParaRPr>
          </a:p>
          <a:p>
            <a:pPr>
              <a:lnSpc>
                <a:spcPct val="200000"/>
              </a:lnSpc>
            </a:pPr>
            <a:endParaRPr lang="fa-IR" sz="2000" dirty="0">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fontScale="85000" lnSpcReduction="10000"/>
          </a:bodyPr>
          <a:lstStyle/>
          <a:p>
            <a:pPr>
              <a:lnSpc>
                <a:spcPct val="200000"/>
              </a:lnSpc>
              <a:buNone/>
            </a:pPr>
            <a:r>
              <a:rPr lang="fa-IR" sz="2000" b="1" dirty="0" smtClean="0"/>
              <a:t>اختلال خواب : </a:t>
            </a:r>
            <a:endParaRPr lang="en-US" sz="2000" dirty="0" smtClean="0"/>
          </a:p>
          <a:p>
            <a:pPr>
              <a:lnSpc>
                <a:spcPct val="200000"/>
              </a:lnSpc>
            </a:pPr>
            <a:r>
              <a:rPr lang="fa-IR" sz="2000" dirty="0" smtClean="0"/>
              <a:t>80% بیماران افسرده از اختلالات خواب بخصوص زود بیدارشدن از خواب شکایت می کنند. دیر به خواب رفتن و بیدارشدن نیز در طول شب رخ می دهد. </a:t>
            </a:r>
            <a:endParaRPr lang="fa-IR" sz="2000" b="1" dirty="0" smtClean="0">
              <a:cs typeface="+mj-cs"/>
            </a:endParaRPr>
          </a:p>
          <a:p>
            <a:pPr>
              <a:lnSpc>
                <a:spcPct val="200000"/>
              </a:lnSpc>
              <a:buNone/>
            </a:pPr>
            <a:r>
              <a:rPr lang="fa-IR" sz="2000" b="1" dirty="0" smtClean="0">
                <a:cs typeface="+mj-cs"/>
              </a:rPr>
              <a:t>افکار </a:t>
            </a:r>
            <a:r>
              <a:rPr lang="fa-IR" sz="2000" b="1" dirty="0" smtClean="0">
                <a:cs typeface="+mj-cs"/>
              </a:rPr>
              <a:t>بدبینی : </a:t>
            </a:r>
            <a:endParaRPr lang="en-US" sz="2000" dirty="0" smtClean="0">
              <a:cs typeface="+mj-cs"/>
            </a:endParaRPr>
          </a:p>
          <a:p>
            <a:pPr>
              <a:lnSpc>
                <a:spcPct val="200000"/>
              </a:lnSpc>
            </a:pPr>
            <a:r>
              <a:rPr lang="fa-IR" sz="2000" dirty="0" smtClean="0">
                <a:cs typeface="+mj-cs"/>
              </a:rPr>
              <a:t>از علائم مهم افسردگی افکار بدبینی است. فرد افسرده تصور می کند هر کاری انجام می دهد با شکست مواجه می شود، بنابراین اعتماد به نفس خود را از دست می دهد . او منتظر بدترین اتفاق است. ناامیدی نسبت به آینده موجب احساس پوچی و گرایش به خودکشی را ایجاد می کند. نوع دیگر از افکار بدبینانه بصورت احساس گناه، سرزنش خود و حتی در موضوعات جزئی و بی اهمیت است. </a:t>
            </a:r>
            <a:endParaRPr lang="en-US" sz="2000" dirty="0" smtClean="0">
              <a:cs typeface="+mj-cs"/>
            </a:endParaRPr>
          </a:p>
          <a:p>
            <a:pPr>
              <a:lnSpc>
                <a:spcPct val="200000"/>
              </a:lnSpc>
              <a:buNone/>
            </a:pPr>
            <a:r>
              <a:rPr lang="fa-IR" sz="2000" b="1" dirty="0" smtClean="0">
                <a:cs typeface="+mj-cs"/>
              </a:rPr>
              <a:t>اضطراب : </a:t>
            </a:r>
            <a:endParaRPr lang="en-US" sz="2000" dirty="0" smtClean="0">
              <a:cs typeface="+mj-cs"/>
            </a:endParaRPr>
          </a:p>
          <a:p>
            <a:pPr>
              <a:lnSpc>
                <a:spcPct val="200000"/>
              </a:lnSpc>
            </a:pPr>
            <a:r>
              <a:rPr lang="fa-IR" sz="2000" dirty="0" smtClean="0">
                <a:cs typeface="+mj-cs"/>
              </a:rPr>
              <a:t>90% بیماران افسرده گرفتار آن هستند. </a:t>
            </a:r>
            <a:endParaRPr lang="en-US" sz="2000" dirty="0" smtClean="0">
              <a:cs typeface="+mj-cs"/>
            </a:endParaRPr>
          </a:p>
          <a:p>
            <a:pPr>
              <a:lnSpc>
                <a:spcPct val="200000"/>
              </a:lnSpc>
            </a:pPr>
            <a:endParaRPr lang="fa-IR" sz="2000" dirty="0">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lnSpcReduction="10000"/>
          </a:bodyPr>
          <a:lstStyle/>
          <a:p>
            <a:pPr>
              <a:lnSpc>
                <a:spcPct val="200000"/>
              </a:lnSpc>
              <a:buNone/>
            </a:pPr>
            <a:r>
              <a:rPr lang="fa-IR" sz="2000" b="1" dirty="0" smtClean="0">
                <a:cs typeface="+mj-cs"/>
              </a:rPr>
              <a:t>علل بیماری : </a:t>
            </a:r>
            <a:endParaRPr lang="en-US" sz="2000" dirty="0" smtClean="0">
              <a:cs typeface="+mj-cs"/>
            </a:endParaRPr>
          </a:p>
          <a:p>
            <a:pPr>
              <a:lnSpc>
                <a:spcPct val="200000"/>
              </a:lnSpc>
            </a:pPr>
            <a:r>
              <a:rPr lang="fa-IR" sz="2000" dirty="0" smtClean="0">
                <a:cs typeface="+mj-cs"/>
              </a:rPr>
              <a:t>- عوامل ارثی : مانند ابتلای بستگان درجه اول و دوم به اختلالات خلقی </a:t>
            </a:r>
            <a:endParaRPr lang="en-US" sz="2000" dirty="0" smtClean="0">
              <a:cs typeface="+mj-cs"/>
            </a:endParaRPr>
          </a:p>
          <a:p>
            <a:pPr>
              <a:lnSpc>
                <a:spcPct val="200000"/>
              </a:lnSpc>
            </a:pPr>
            <a:r>
              <a:rPr lang="fa-IR" sz="2000" dirty="0" smtClean="0">
                <a:cs typeface="+mj-cs"/>
              </a:rPr>
              <a:t>- تغییرات شیمیایی در مغز : باعث می شود در روند هدایت پیامهای مغز اختلال ایجاد شود و فرد علائم افسردگی از خود نشان دهد.</a:t>
            </a:r>
            <a:endParaRPr lang="en-US" sz="2000" dirty="0" smtClean="0">
              <a:cs typeface="+mj-cs"/>
            </a:endParaRPr>
          </a:p>
          <a:p>
            <a:pPr>
              <a:lnSpc>
                <a:spcPct val="200000"/>
              </a:lnSpc>
            </a:pPr>
            <a:r>
              <a:rPr lang="fa-IR" sz="2000" dirty="0" smtClean="0">
                <a:cs typeface="+mj-cs"/>
              </a:rPr>
              <a:t>- علل محیطی: مسائل اقتصادی، اجتماعی، خانوادگی، بیکاری، طلاق و غیره </a:t>
            </a:r>
            <a:br>
              <a:rPr lang="fa-IR" sz="2000" dirty="0" smtClean="0">
                <a:cs typeface="+mj-cs"/>
              </a:rPr>
            </a:br>
            <a:r>
              <a:rPr lang="fa-IR" sz="2000" dirty="0" smtClean="0">
                <a:cs typeface="+mj-cs"/>
              </a:rPr>
              <a:t>- علل عضوی : مانند کم کاری و پرکاری غده تیروئید</a:t>
            </a:r>
            <a:endParaRPr lang="en-US" sz="2000" dirty="0" smtClean="0">
              <a:cs typeface="+mj-cs"/>
            </a:endParaRPr>
          </a:p>
          <a:p>
            <a:pPr>
              <a:lnSpc>
                <a:spcPct val="200000"/>
              </a:lnSpc>
              <a:buNone/>
            </a:pPr>
            <a:r>
              <a:rPr lang="fa-IR" sz="2000" b="1" dirty="0" smtClean="0">
                <a:cs typeface="+mj-cs"/>
              </a:rPr>
              <a:t>عارضه مهم افسردگی : </a:t>
            </a:r>
            <a:endParaRPr lang="en-US" sz="2000" dirty="0" smtClean="0">
              <a:cs typeface="+mj-cs"/>
            </a:endParaRPr>
          </a:p>
          <a:p>
            <a:pPr>
              <a:lnSpc>
                <a:spcPct val="200000"/>
              </a:lnSpc>
            </a:pPr>
            <a:r>
              <a:rPr lang="fa-IR" sz="2000" dirty="0" smtClean="0">
                <a:cs typeface="+mj-cs"/>
              </a:rPr>
              <a:t>خودکشی یک خطر و عارضه مهم در بیماران افسرده است. زنان دو تا سه برابر بیشتر از مردان اقدام به خودکشی می کنند، لیکن مردان بیشتر از زنان خودکشی منجر به فوت دارند. </a:t>
            </a:r>
            <a:endParaRPr lang="en-US" sz="2000" dirty="0" smtClean="0">
              <a:cs typeface="+mj-cs"/>
            </a:endParaRPr>
          </a:p>
          <a:p>
            <a:pPr>
              <a:lnSpc>
                <a:spcPct val="200000"/>
              </a:lnSpc>
            </a:pPr>
            <a:endParaRPr lang="fa-IR" sz="2000" dirty="0">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Autofit/>
          </a:bodyPr>
          <a:lstStyle/>
          <a:p>
            <a:pPr>
              <a:lnSpc>
                <a:spcPct val="200000"/>
              </a:lnSpc>
              <a:buNone/>
            </a:pPr>
            <a:r>
              <a:rPr lang="fa-IR" sz="1600" b="1" dirty="0" smtClean="0">
                <a:cs typeface="+mj-cs"/>
              </a:rPr>
              <a:t>راههای درمان افسردگی: </a:t>
            </a:r>
            <a:endParaRPr lang="en-US" sz="1600" dirty="0" smtClean="0">
              <a:cs typeface="+mj-cs"/>
            </a:endParaRPr>
          </a:p>
          <a:p>
            <a:pPr>
              <a:lnSpc>
                <a:spcPct val="200000"/>
              </a:lnSpc>
              <a:buNone/>
            </a:pPr>
            <a:r>
              <a:rPr lang="fa-IR" sz="1600" dirty="0" smtClean="0">
                <a:cs typeface="+mj-cs"/>
              </a:rPr>
              <a:t>1</a:t>
            </a:r>
            <a:r>
              <a:rPr lang="fa-IR" sz="1600" b="1" dirty="0" smtClean="0">
                <a:cs typeface="+mj-cs"/>
              </a:rPr>
              <a:t>) دارودرمانی : </a:t>
            </a:r>
            <a:endParaRPr lang="en-US" sz="1600" dirty="0" smtClean="0">
              <a:cs typeface="+mj-cs"/>
            </a:endParaRPr>
          </a:p>
          <a:p>
            <a:pPr>
              <a:lnSpc>
                <a:spcPct val="200000"/>
              </a:lnSpc>
            </a:pPr>
            <a:r>
              <a:rPr lang="fa-IR" sz="1600" dirty="0" smtClean="0">
                <a:cs typeface="+mj-cs"/>
              </a:rPr>
              <a:t>اولین علائمی که بهبود می یابند اختلالات خواب و اشتها، بیتابی، اضطراب و احساس درماندگی است. پاسخ درمانی 4-3 هفته بعد از شروع مصرف داروها می باشد. درمان حداقل به مدت 6 ماه در جلوگیری از عود بیماری مفید است . قطع داروها نیز باید به تدریج و در عرض یک تا دو هفته صورت بگیرد. </a:t>
            </a:r>
            <a:endParaRPr lang="en-US" sz="1600" dirty="0" smtClean="0">
              <a:cs typeface="+mj-cs"/>
            </a:endParaRPr>
          </a:p>
          <a:p>
            <a:pPr>
              <a:lnSpc>
                <a:spcPct val="200000"/>
              </a:lnSpc>
              <a:buNone/>
            </a:pPr>
            <a:r>
              <a:rPr lang="fa-IR" sz="1600" b="1" dirty="0" smtClean="0">
                <a:cs typeface="+mj-cs"/>
              </a:rPr>
              <a:t>2) شوک درمانی : </a:t>
            </a:r>
            <a:endParaRPr lang="en-US" sz="1600" dirty="0" smtClean="0">
              <a:cs typeface="+mj-cs"/>
            </a:endParaRPr>
          </a:p>
          <a:p>
            <a:pPr>
              <a:lnSpc>
                <a:spcPct val="200000"/>
              </a:lnSpc>
            </a:pPr>
            <a:r>
              <a:rPr lang="fa-IR" sz="1600" dirty="0" smtClean="0">
                <a:cs typeface="+mj-cs"/>
              </a:rPr>
              <a:t>در اختلال افسردگی مقاوم مفید است. </a:t>
            </a:r>
            <a:endParaRPr lang="en-US" sz="1600" dirty="0" smtClean="0">
              <a:cs typeface="+mj-cs"/>
            </a:endParaRPr>
          </a:p>
          <a:p>
            <a:pPr>
              <a:lnSpc>
                <a:spcPct val="200000"/>
              </a:lnSpc>
              <a:buNone/>
            </a:pPr>
            <a:r>
              <a:rPr lang="fa-IR" sz="1600" b="1" dirty="0" smtClean="0">
                <a:cs typeface="+mj-cs"/>
              </a:rPr>
              <a:t>3) رفتار درمانی </a:t>
            </a:r>
            <a:endParaRPr lang="en-US" sz="1600" dirty="0" smtClean="0">
              <a:cs typeface="+mj-cs"/>
            </a:endParaRPr>
          </a:p>
          <a:p>
            <a:pPr>
              <a:lnSpc>
                <a:spcPct val="200000"/>
              </a:lnSpc>
            </a:pPr>
            <a:r>
              <a:rPr lang="fa-IR" sz="1600" dirty="0" smtClean="0">
                <a:cs typeface="+mj-cs"/>
              </a:rPr>
              <a:t>به بیمار یاد داده می شود به گونه ای رفتار کند که از کار خود نتیجه مثبت دریافت کند. </a:t>
            </a:r>
            <a:endParaRPr lang="en-US" sz="1600" dirty="0" smtClean="0">
              <a:cs typeface="+mj-cs"/>
            </a:endParaRPr>
          </a:p>
          <a:p>
            <a:pPr>
              <a:lnSpc>
                <a:spcPct val="200000"/>
              </a:lnSpc>
              <a:buNone/>
            </a:pPr>
            <a:r>
              <a:rPr lang="fa-IR" sz="1600" b="1" dirty="0" smtClean="0">
                <a:cs typeface="+mj-cs"/>
              </a:rPr>
              <a:t>4) روان درمانی تحلیلی : </a:t>
            </a:r>
            <a:endParaRPr lang="en-US" sz="1600" dirty="0" smtClean="0">
              <a:cs typeface="+mj-cs"/>
            </a:endParaRPr>
          </a:p>
          <a:p>
            <a:pPr>
              <a:lnSpc>
                <a:spcPct val="200000"/>
              </a:lnSpc>
            </a:pPr>
            <a:r>
              <a:rPr lang="fa-IR" sz="1600" dirty="0" smtClean="0">
                <a:cs typeface="+mj-cs"/>
              </a:rPr>
              <a:t>روشهای روانکاوی در درمان اختلالات خلقی بکار گرفته می شود که شامل تغییر در ساختار شخصیتی یا منش است نه فقط رفع علائم افسردگی </a:t>
            </a:r>
            <a:endParaRPr lang="en-US" sz="1600" dirty="0" smtClean="0">
              <a:cs typeface="+mj-cs"/>
            </a:endParaRPr>
          </a:p>
          <a:p>
            <a:pPr>
              <a:lnSpc>
                <a:spcPct val="200000"/>
              </a:lnSpc>
            </a:pPr>
            <a:endParaRPr lang="fa-IR" sz="1800" dirty="0">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lnSpcReduction="10000"/>
          </a:bodyPr>
          <a:lstStyle/>
          <a:p>
            <a:pPr>
              <a:lnSpc>
                <a:spcPct val="200000"/>
              </a:lnSpc>
              <a:buNone/>
            </a:pPr>
            <a:r>
              <a:rPr lang="fa-IR" sz="2000" b="1" dirty="0" smtClean="0">
                <a:cs typeface="+mj-cs"/>
              </a:rPr>
              <a:t>به اطرافیان بیمار افسرده توصیه می شود که : </a:t>
            </a:r>
            <a:endParaRPr lang="en-US" sz="2000" dirty="0" smtClean="0">
              <a:cs typeface="+mj-cs"/>
            </a:endParaRPr>
          </a:p>
          <a:p>
            <a:pPr>
              <a:lnSpc>
                <a:spcPct val="200000"/>
              </a:lnSpc>
              <a:buNone/>
            </a:pPr>
            <a:r>
              <a:rPr lang="fa-IR" sz="2000" dirty="0" smtClean="0">
                <a:cs typeface="+mj-cs"/>
              </a:rPr>
              <a:t>1- رابطه طبیعی را با بیمار حفظ کند. </a:t>
            </a:r>
            <a:endParaRPr lang="en-US" sz="2000" dirty="0" smtClean="0">
              <a:cs typeface="+mj-cs"/>
            </a:endParaRPr>
          </a:p>
          <a:p>
            <a:pPr>
              <a:lnSpc>
                <a:spcPct val="200000"/>
              </a:lnSpc>
              <a:buNone/>
            </a:pPr>
            <a:r>
              <a:rPr lang="fa-IR" sz="2000" dirty="0" smtClean="0">
                <a:cs typeface="+mj-cs"/>
              </a:rPr>
              <a:t>2- بیمار را نصیحت و سرزنش نکنید، بلکه سعی کنید نگرشهای منفی و غلط او را نسبت به زندگی برایش توضیح دهید. </a:t>
            </a:r>
            <a:endParaRPr lang="en-US" sz="2000" dirty="0" smtClean="0">
              <a:cs typeface="+mj-cs"/>
            </a:endParaRPr>
          </a:p>
          <a:p>
            <a:pPr>
              <a:lnSpc>
                <a:spcPct val="200000"/>
              </a:lnSpc>
              <a:buNone/>
            </a:pPr>
            <a:r>
              <a:rPr lang="fa-IR" sz="2000" dirty="0" smtClean="0">
                <a:cs typeface="+mj-cs"/>
              </a:rPr>
              <a:t>3) با او همدلی کنید نه ترحم </a:t>
            </a:r>
            <a:endParaRPr lang="en-US" sz="2000" dirty="0" smtClean="0">
              <a:cs typeface="+mj-cs"/>
            </a:endParaRPr>
          </a:p>
          <a:p>
            <a:pPr>
              <a:lnSpc>
                <a:spcPct val="200000"/>
              </a:lnSpc>
              <a:buNone/>
            </a:pPr>
            <a:r>
              <a:rPr lang="fa-IR" sz="2000" dirty="0" smtClean="0">
                <a:cs typeface="+mj-cs"/>
              </a:rPr>
              <a:t>4) احترام، حمایت های عاطفی و ارزش قایل شدن برای بیمار را از یاد نبرید. </a:t>
            </a:r>
            <a:endParaRPr lang="en-US" sz="2000" dirty="0" smtClean="0">
              <a:cs typeface="+mj-cs"/>
            </a:endParaRPr>
          </a:p>
          <a:p>
            <a:pPr>
              <a:lnSpc>
                <a:spcPct val="200000"/>
              </a:lnSpc>
              <a:buNone/>
            </a:pPr>
            <a:r>
              <a:rPr lang="fa-IR" sz="2000" dirty="0" smtClean="0">
                <a:cs typeface="+mj-cs"/>
              </a:rPr>
              <a:t>5) از هر عملی یا صحبتی که احساس بی ارزشی و یا گناه را در بیمار تشدید می کند خودداری کنید. </a:t>
            </a:r>
            <a:endParaRPr lang="en-US" sz="2000" dirty="0" smtClean="0">
              <a:cs typeface="+mj-cs"/>
            </a:endParaRPr>
          </a:p>
          <a:p>
            <a:pPr>
              <a:lnSpc>
                <a:spcPct val="200000"/>
              </a:lnSpc>
              <a:buNone/>
            </a:pPr>
            <a:r>
              <a:rPr lang="fa-IR" sz="2000" dirty="0" smtClean="0">
                <a:cs typeface="+mj-cs"/>
              </a:rPr>
              <a:t>6) بیمار را تشویق به کارکردن، شرکت در اجتماعات و تفریح نمائید. </a:t>
            </a:r>
            <a:endParaRPr lang="fa-IR" sz="2000" dirty="0">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774</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افسردگي</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4</cp:revision>
  <dcterms:created xsi:type="dcterms:W3CDTF">2012-11-18T07:37:35Z</dcterms:created>
  <dcterms:modified xsi:type="dcterms:W3CDTF">2012-11-19T07:21:13Z</dcterms:modified>
</cp:coreProperties>
</file>